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68" r:id="rId3"/>
    <p:sldId id="269" r:id="rId4"/>
    <p:sldId id="272" r:id="rId5"/>
    <p:sldId id="263" r:id="rId6"/>
    <p:sldId id="265" r:id="rId7"/>
    <p:sldId id="266" r:id="rId8"/>
    <p:sldId id="271" r:id="rId9"/>
    <p:sldId id="274" r:id="rId10"/>
    <p:sldId id="275" r:id="rId11"/>
    <p:sldId id="277" r:id="rId12"/>
    <p:sldId id="278" r:id="rId13"/>
    <p:sldId id="279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Introduction" id="{532A958B-AA7B-4D9C-A545-FA94B31D6418}">
          <p14:sldIdLst>
            <p14:sldId id="268"/>
            <p14:sldId id="269"/>
            <p14:sldId id="272"/>
          </p14:sldIdLst>
        </p14:section>
        <p14:section name="MDP" id="{2D9792FD-B791-452E-9E46-BE147AF8CBC4}">
          <p14:sldIdLst>
            <p14:sldId id="263"/>
            <p14:sldId id="265"/>
            <p14:sldId id="266"/>
          </p14:sldIdLst>
        </p14:section>
        <p14:section name="Agent-Environment Interface" id="{76F4D971-212A-4147-BAB5-DB1A0FCE6289}">
          <p14:sldIdLst>
            <p14:sldId id="271"/>
          </p14:sldIdLst>
        </p14:section>
        <p14:section name="Goals &amp; Rewards" id="{7015B500-1F04-4D67-8600-E01A87F62130}">
          <p14:sldIdLst>
            <p14:sldId id="274"/>
          </p14:sldIdLst>
        </p14:section>
        <p14:section name="Returns &amp; Episodes" id="{2EADBA49-335F-48C6-BD04-EA996B2F424A}">
          <p14:sldIdLst>
            <p14:sldId id="275"/>
            <p14:sldId id="277"/>
          </p14:sldIdLst>
        </p14:section>
        <p14:section name="Policies &amp; Value Functions" id="{536CB79D-E63F-4F7E-9F84-65DA97B32ECB}">
          <p14:sldIdLst>
            <p14:sldId id="278"/>
            <p14:sldId id="279"/>
          </p14:sldIdLst>
        </p14:section>
        <p14:section name="End" id="{BAEBB9FE-9480-45EF-BF98-1D9C1781E4A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ACD"/>
    <a:srgbClr val="F2E5C5"/>
    <a:srgbClr val="F8E9CB"/>
    <a:srgbClr val="F6E7CA"/>
    <a:srgbClr val="F9E9C7"/>
    <a:srgbClr val="FFF1D2"/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8462" autoAdjust="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EB5F3F-2663-53CC-CFB9-261BEFCF0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4416" y="3175201"/>
            <a:ext cx="5059178" cy="677108"/>
          </a:xfrm>
        </p:spPr>
        <p:txBody>
          <a:bodyPr/>
          <a:lstStyle/>
          <a:p>
            <a:r>
              <a:rPr lang="en-GB" dirty="0"/>
              <a:t>Returns &amp; Episodes</a:t>
            </a:r>
          </a:p>
        </p:txBody>
      </p:sp>
    </p:spTree>
    <p:extLst>
      <p:ext uri="{BB962C8B-B14F-4D97-AF65-F5344CB8AC3E}">
        <p14:creationId xmlns:p14="http://schemas.microsoft.com/office/powerpoint/2010/main" val="125971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1623893" cy="415498"/>
          </a:xfrm>
        </p:spPr>
        <p:txBody>
          <a:bodyPr/>
          <a:lstStyle/>
          <a:p>
            <a:r>
              <a:rPr lang="en-GB" dirty="0"/>
              <a:t>Rewards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74032-8A59-0AE1-560C-B2F44255594F}"/>
              </a:ext>
            </a:extLst>
          </p:cNvPr>
          <p:cNvSpPr/>
          <p:nvPr/>
        </p:nvSpPr>
        <p:spPr>
          <a:xfrm>
            <a:off x="153194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FFAA3-ADFB-0025-007A-8CF3B6357F6F}"/>
              </a:ext>
            </a:extLst>
          </p:cNvPr>
          <p:cNvSpPr/>
          <p:nvPr/>
        </p:nvSpPr>
        <p:spPr>
          <a:xfrm>
            <a:off x="231426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007FD-F9AB-9269-D120-871D828751D0}"/>
              </a:ext>
            </a:extLst>
          </p:cNvPr>
          <p:cNvSpPr/>
          <p:nvPr/>
        </p:nvSpPr>
        <p:spPr>
          <a:xfrm>
            <a:off x="309658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EC1471-0CF1-3B94-A76A-ABADC5DB7772}"/>
              </a:ext>
            </a:extLst>
          </p:cNvPr>
          <p:cNvSpPr/>
          <p:nvPr/>
        </p:nvSpPr>
        <p:spPr>
          <a:xfrm>
            <a:off x="3805576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C65687-D2A4-B82C-D072-01A3A32F2E18}"/>
              </a:ext>
            </a:extLst>
          </p:cNvPr>
          <p:cNvSpPr/>
          <p:nvPr/>
        </p:nvSpPr>
        <p:spPr>
          <a:xfrm>
            <a:off x="0" y="3180080"/>
            <a:ext cx="12192000" cy="124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G</a:t>
            </a:r>
            <a:r>
              <a:rPr lang="en-GB" sz="3200" baseline="-25000" dirty="0">
                <a:solidFill>
                  <a:schemeClr val="tx1"/>
                </a:solidFill>
              </a:rPr>
              <a:t>t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>
                <a:solidFill>
                  <a:srgbClr val="202122"/>
                </a:solidFill>
                <a:latin typeface="Arial" panose="020B0604020202020204" pitchFamily="34" charset="0"/>
              </a:rPr>
              <a:t>≐ </a:t>
            </a:r>
            <a:r>
              <a:rPr lang="en-GB" sz="3200" dirty="0">
                <a:solidFill>
                  <a:schemeClr val="tx1"/>
                </a:solidFill>
                <a:latin typeface="Arial" panose="020B0604020202020204" pitchFamily="34" charset="0"/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r>
              <a:rPr lang="en-GB" sz="3200" dirty="0">
                <a:solidFill>
                  <a:schemeClr val="tx1"/>
                </a:solidFill>
              </a:rPr>
              <a:t> + … + G</a:t>
            </a:r>
            <a:r>
              <a:rPr lang="en-GB" sz="3200" baseline="-25000" dirty="0">
                <a:solidFill>
                  <a:schemeClr val="tx1"/>
                </a:solidFill>
              </a:rPr>
              <a:t>T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/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G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GB" sz="3200" dirty="0">
                    <a:solidFill>
                      <a:schemeClr val="tx1"/>
                    </a:solidFill>
                  </a:rPr>
                  <a:t> </a:t>
                </a:r>
                <a:r>
                  <a:rPr lang="en-GB" sz="3200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≐ </a:t>
                </a:r>
                <a:r>
                  <a:rPr lang="en-GB" sz="3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t+2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t+3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…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GB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l-GR" sz="3200" dirty="0">
                                <a:solidFill>
                                  <a:schemeClr val="tx1"/>
                                </a:solidFill>
                              </a:rPr>
                              <m:t>γ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67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2094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5" grpId="0"/>
      <p:bldP spid="5" grpId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F9C806-842C-215E-AD2E-28BF062ADC74}"/>
                  </a:ext>
                </a:extLst>
              </p:cNvPr>
              <p:cNvSpPr/>
              <p:nvPr/>
            </p:nvSpPr>
            <p:spPr>
              <a:xfrm>
                <a:off x="0" y="731520"/>
                <a:ext cx="1219200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]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F9C806-842C-215E-AD2E-28BF062AD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31520"/>
                <a:ext cx="12192000" cy="1879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/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State-value function for policy </a:t>
                </a:r>
                <a14:m>
                  <m:oMath xmlns:m="http://schemas.openxmlformats.org/officeDocument/2006/math">
                    <m:r>
                      <a:rPr lang="en-GB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31B33F-96F9-F80B-EE91-1935E1E500BD}"/>
                  </a:ext>
                </a:extLst>
              </p:cNvPr>
              <p:cNvSpPr/>
              <p:nvPr/>
            </p:nvSpPr>
            <p:spPr>
              <a:xfrm>
                <a:off x="0" y="3342640"/>
                <a:ext cx="12192000" cy="1503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nary>
                            <m:naryPr>
                              <m:chr m:val="∑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 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GB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GB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31B33F-96F9-F80B-EE91-1935E1E500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42640"/>
                <a:ext cx="12192000" cy="1503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703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497184-6C6B-9085-5586-791ED6EB22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64017-35A4-7978-507E-530713E877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701932" cy="415498"/>
          </a:xfrm>
        </p:spPr>
        <p:txBody>
          <a:bodyPr/>
          <a:lstStyle/>
          <a:p>
            <a:r>
              <a:rPr lang="en-GB" dirty="0"/>
              <a:t>Include the </a:t>
            </a:r>
            <a:r>
              <a:rPr lang="en-GB"/>
              <a:t>backup diagram here</a:t>
            </a:r>
          </a:p>
        </p:txBody>
      </p:sp>
    </p:spTree>
    <p:extLst>
      <p:ext uri="{BB962C8B-B14F-4D97-AF65-F5344CB8AC3E}">
        <p14:creationId xmlns:p14="http://schemas.microsoft.com/office/powerpoint/2010/main" val="887552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4272695" cy="415498"/>
          </a:xfrm>
        </p:spPr>
        <p:txBody>
          <a:bodyPr/>
          <a:lstStyle/>
          <a:p>
            <a:r>
              <a:rPr lang="en-GB" dirty="0"/>
              <a:t>Talk about training dogs</a:t>
            </a:r>
          </a:p>
        </p:txBody>
      </p:sp>
    </p:spTree>
    <p:extLst>
      <p:ext uri="{BB962C8B-B14F-4D97-AF65-F5344CB8AC3E}">
        <p14:creationId xmlns:p14="http://schemas.microsoft.com/office/powerpoint/2010/main" val="71036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8494684" cy="830997"/>
          </a:xfrm>
        </p:spPr>
        <p:txBody>
          <a:bodyPr/>
          <a:lstStyle/>
          <a:p>
            <a:r>
              <a:rPr lang="en-GB" dirty="0"/>
              <a:t>Not doing GPI – doing eval &amp; iteration separately.</a:t>
            </a:r>
            <a:br>
              <a:rPr lang="en-GB" dirty="0"/>
            </a:br>
            <a:r>
              <a:rPr lang="en-GB" dirty="0"/>
              <a:t>No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494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7C7E4-92BB-0BE9-A8E4-880F81499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042" y="902426"/>
            <a:ext cx="10470353" cy="1790234"/>
          </a:xfrm>
        </p:spPr>
        <p:txBody>
          <a:bodyPr/>
          <a:lstStyle/>
          <a:p>
            <a:r>
              <a:rPr lang="en-GB" dirty="0"/>
              <a:t>Emphasise these things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Tabular solution method</a:t>
            </a:r>
          </a:p>
          <a:p>
            <a:r>
              <a:rPr lang="en-GB" dirty="0"/>
              <a:t>FINITE MDP (set of S,A,R have FINITE number of elements)</a:t>
            </a:r>
          </a:p>
        </p:txBody>
      </p:sp>
    </p:spTree>
    <p:extLst>
      <p:ext uri="{BB962C8B-B14F-4D97-AF65-F5344CB8AC3E}">
        <p14:creationId xmlns:p14="http://schemas.microsoft.com/office/powerpoint/2010/main" val="340142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DE0967-65D3-A177-FB80-560BC9026ECD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 flip="none" rotWithShape="1">
            <a:gsLst>
              <a:gs pos="0">
                <a:srgbClr val="F6E7CA"/>
              </a:gs>
              <a:gs pos="100000">
                <a:srgbClr val="F9E9C7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5EE7B8-A92F-C170-3114-E1AF52644869}"/>
              </a:ext>
            </a:extLst>
          </p:cNvPr>
          <p:cNvSpPr/>
          <p:nvPr/>
        </p:nvSpPr>
        <p:spPr>
          <a:xfrm>
            <a:off x="1" y="0"/>
            <a:ext cx="3975099" cy="6858000"/>
          </a:xfrm>
          <a:prstGeom prst="rect">
            <a:avLst/>
          </a:prstGeom>
          <a:solidFill>
            <a:srgbClr val="F9EA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002" y="1085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C84FD-5913-541E-2715-CA58B69B94D1}"/>
              </a:ext>
            </a:extLst>
          </p:cNvPr>
          <p:cNvCxnSpPr>
            <a:cxnSpLocks/>
          </p:cNvCxnSpPr>
          <p:nvPr/>
        </p:nvCxnSpPr>
        <p:spPr>
          <a:xfrm>
            <a:off x="3596640" y="3991452"/>
            <a:ext cx="2338070" cy="104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101691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543A-1BFB-96D3-7C55-9FE05815078B}"/>
              </a:ext>
            </a:extLst>
          </p:cNvPr>
          <p:cNvSpPr/>
          <p:nvPr/>
        </p:nvSpPr>
        <p:spPr>
          <a:xfrm>
            <a:off x="4969510" y="1731645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Reward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54B7A0-559E-8BF3-D03A-BABBC46B7C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8020" y="3422650"/>
            <a:ext cx="1131512" cy="12700"/>
          </a:xfrm>
          <a:prstGeom prst="curvedConnector5">
            <a:avLst>
              <a:gd name="adj1" fmla="val -13132"/>
              <a:gd name="adj2" fmla="val -9643890"/>
              <a:gd name="adj3" fmla="val 115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8285C8-E9DF-0511-9C3C-E7F505DAFBB4}"/>
              </a:ext>
            </a:extLst>
          </p:cNvPr>
          <p:cNvSpPr/>
          <p:nvPr/>
        </p:nvSpPr>
        <p:spPr>
          <a:xfrm>
            <a:off x="1337804" y="3994756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40E15-F86E-3F6F-7673-92893F08A1BA}"/>
              </a:ext>
            </a:extLst>
          </p:cNvPr>
          <p:cNvSpPr/>
          <p:nvPr/>
        </p:nvSpPr>
        <p:spPr>
          <a:xfrm>
            <a:off x="4855210" y="1735455"/>
            <a:ext cx="29972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A126-9A98-39C0-333A-50B359CDD1CA}"/>
              </a:ext>
            </a:extLst>
          </p:cNvPr>
          <p:cNvSpPr/>
          <p:nvPr/>
        </p:nvSpPr>
        <p:spPr>
          <a:xfrm>
            <a:off x="5840730" y="461581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CB4C8-0B74-F3A5-9153-CA4D09DE14DD}"/>
              </a:ext>
            </a:extLst>
          </p:cNvPr>
          <p:cNvSpPr/>
          <p:nvPr/>
        </p:nvSpPr>
        <p:spPr>
          <a:xfrm>
            <a:off x="4743450" y="4901565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- reward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F7867-35EB-8BCB-91E0-BF20D7810240}"/>
              </a:ext>
            </a:extLst>
          </p:cNvPr>
          <p:cNvSpPr/>
          <p:nvPr/>
        </p:nvSpPr>
        <p:spPr>
          <a:xfrm>
            <a:off x="4017645" y="2320290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1301B-16F4-9985-6E84-899D3A452ED7}"/>
              </a:ext>
            </a:extLst>
          </p:cNvPr>
          <p:cNvSpPr/>
          <p:nvPr/>
        </p:nvSpPr>
        <p:spPr>
          <a:xfrm>
            <a:off x="517419" y="3171824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F8864-A318-8FE2-4B96-CA0BE70BC7A9}"/>
              </a:ext>
            </a:extLst>
          </p:cNvPr>
          <p:cNvSpPr/>
          <p:nvPr/>
        </p:nvSpPr>
        <p:spPr>
          <a:xfrm>
            <a:off x="4324350" y="4126853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4" grpId="0" animBg="1"/>
      <p:bldP spid="13" grpId="0" animBg="1"/>
      <p:bldP spid="14" grpId="0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490336" cy="415498"/>
          </a:xfrm>
        </p:spPr>
        <p:txBody>
          <a:bodyPr/>
          <a:lstStyle/>
          <a:p>
            <a:r>
              <a:rPr lang="en-GB" dirty="0"/>
              <a:t>Agent-Environment Interactions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E7762E-F0B0-DAE4-5B8E-7232A80CE141}"/>
              </a:ext>
            </a:extLst>
          </p:cNvPr>
          <p:cNvSpPr/>
          <p:nvPr/>
        </p:nvSpPr>
        <p:spPr>
          <a:xfrm>
            <a:off x="1381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1F905-E51A-CE46-E9AD-FCA656835DD6}"/>
              </a:ext>
            </a:extLst>
          </p:cNvPr>
          <p:cNvSpPr/>
          <p:nvPr/>
        </p:nvSpPr>
        <p:spPr>
          <a:xfrm>
            <a:off x="1940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F004BB-C8F6-450D-6E11-D83CF66C9E6C}"/>
              </a:ext>
            </a:extLst>
          </p:cNvPr>
          <p:cNvSpPr/>
          <p:nvPr/>
        </p:nvSpPr>
        <p:spPr>
          <a:xfrm>
            <a:off x="2499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F7474-8840-59CD-1763-7D2F6D711612}"/>
              </a:ext>
            </a:extLst>
          </p:cNvPr>
          <p:cNvSpPr/>
          <p:nvPr/>
        </p:nvSpPr>
        <p:spPr>
          <a:xfrm>
            <a:off x="3058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3A0E1D-E0C5-84EF-13BB-804C4CFFF3E3}"/>
              </a:ext>
            </a:extLst>
          </p:cNvPr>
          <p:cNvSpPr/>
          <p:nvPr/>
        </p:nvSpPr>
        <p:spPr>
          <a:xfrm>
            <a:off x="3616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82BC04-C59F-9358-9C57-BCA081182BDB}"/>
              </a:ext>
            </a:extLst>
          </p:cNvPr>
          <p:cNvSpPr/>
          <p:nvPr/>
        </p:nvSpPr>
        <p:spPr>
          <a:xfrm>
            <a:off x="4175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762F46-C29D-43A6-444C-89E11DAF7B50}"/>
              </a:ext>
            </a:extLst>
          </p:cNvPr>
          <p:cNvSpPr/>
          <p:nvPr/>
        </p:nvSpPr>
        <p:spPr>
          <a:xfrm>
            <a:off x="4734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F53586-CA47-BFBF-74FA-ED0D2786271B}"/>
              </a:ext>
            </a:extLst>
          </p:cNvPr>
          <p:cNvSpPr/>
          <p:nvPr/>
        </p:nvSpPr>
        <p:spPr>
          <a:xfrm>
            <a:off x="5293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3C3B13-03BD-7893-8407-F94326B2AF4F}"/>
              </a:ext>
            </a:extLst>
          </p:cNvPr>
          <p:cNvSpPr/>
          <p:nvPr/>
        </p:nvSpPr>
        <p:spPr>
          <a:xfrm>
            <a:off x="5852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235E0D-8C93-A8C2-DED8-615077A1747D}"/>
              </a:ext>
            </a:extLst>
          </p:cNvPr>
          <p:cNvSpPr/>
          <p:nvPr/>
        </p:nvSpPr>
        <p:spPr>
          <a:xfrm>
            <a:off x="6410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0BD9C-DBAD-5ED8-7F7A-EDF6CEF1CA6F}"/>
              </a:ext>
            </a:extLst>
          </p:cNvPr>
          <p:cNvSpPr/>
          <p:nvPr/>
        </p:nvSpPr>
        <p:spPr>
          <a:xfrm>
            <a:off x="6969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80BFB2-84FC-5FDE-0479-6DF386131AE3}"/>
              </a:ext>
            </a:extLst>
          </p:cNvPr>
          <p:cNvSpPr/>
          <p:nvPr/>
        </p:nvSpPr>
        <p:spPr>
          <a:xfrm>
            <a:off x="7528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78D46-EC7A-CDE1-84B1-0C18186EB97A}"/>
              </a:ext>
            </a:extLst>
          </p:cNvPr>
          <p:cNvSpPr/>
          <p:nvPr/>
        </p:nvSpPr>
        <p:spPr>
          <a:xfrm>
            <a:off x="0" y="2971800"/>
            <a:ext cx="121920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p(s’, r | s, a)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≐ Pr{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s’, R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r |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- 1</a:t>
            </a:r>
            <a:r>
              <a:rPr lang="en-GB" sz="3200" dirty="0">
                <a:solidFill>
                  <a:srgbClr val="202122"/>
                </a:solidFill>
                <a:latin typeface="Arial" panose="020B0604020202020204" pitchFamily="34" charset="0"/>
              </a:rPr>
              <a:t> ≐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s, A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- 1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a }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3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9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5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9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734275-45CC-F30A-BAB6-71FC9157A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64597" y="3175201"/>
            <a:ext cx="4438817" cy="677108"/>
          </a:xfrm>
        </p:spPr>
        <p:txBody>
          <a:bodyPr/>
          <a:lstStyle/>
          <a:p>
            <a:r>
              <a:rPr lang="en-GB" dirty="0"/>
              <a:t>Goals &amp; Rewards</a:t>
            </a:r>
          </a:p>
        </p:txBody>
      </p:sp>
    </p:spTree>
    <p:extLst>
      <p:ext uri="{BB962C8B-B14F-4D97-AF65-F5344CB8AC3E}">
        <p14:creationId xmlns:p14="http://schemas.microsoft.com/office/powerpoint/2010/main" val="1863084540"/>
      </p:ext>
    </p:extLst>
  </p:cSld>
  <p:clrMapOvr>
    <a:masterClrMapping/>
  </p:clrMapOvr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467</TotalTime>
  <Words>215</Words>
  <Application>Microsoft Office PowerPoint</Application>
  <PresentationFormat>Widescreen</PresentationFormat>
  <Paragraphs>51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Cambria Math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29</cp:revision>
  <dcterms:created xsi:type="dcterms:W3CDTF">2023-09-07T08:15:46Z</dcterms:created>
  <dcterms:modified xsi:type="dcterms:W3CDTF">2023-09-15T16:00:17Z</dcterms:modified>
</cp:coreProperties>
</file>